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34" r:id="rId2"/>
    <p:sldId id="356" r:id="rId3"/>
    <p:sldId id="336" r:id="rId4"/>
    <p:sldId id="311" r:id="rId5"/>
    <p:sldId id="351" r:id="rId6"/>
    <p:sldId id="337" r:id="rId7"/>
    <p:sldId id="359" r:id="rId8"/>
    <p:sldId id="339" r:id="rId9"/>
    <p:sldId id="360" r:id="rId10"/>
    <p:sldId id="367" r:id="rId11"/>
    <p:sldId id="272" r:id="rId12"/>
    <p:sldId id="340" r:id="rId13"/>
    <p:sldId id="317" r:id="rId14"/>
    <p:sldId id="312" r:id="rId15"/>
    <p:sldId id="287" r:id="rId16"/>
    <p:sldId id="315" r:id="rId17"/>
    <p:sldId id="316" r:id="rId18"/>
    <p:sldId id="361" r:id="rId19"/>
    <p:sldId id="363" r:id="rId20"/>
    <p:sldId id="362" r:id="rId21"/>
    <p:sldId id="327" r:id="rId22"/>
    <p:sldId id="364" r:id="rId23"/>
    <p:sldId id="365" r:id="rId24"/>
    <p:sldId id="366" r:id="rId25"/>
    <p:sldId id="368" r:id="rId26"/>
    <p:sldId id="369" r:id="rId27"/>
    <p:sldId id="370" r:id="rId28"/>
    <p:sldId id="303" r:id="rId29"/>
    <p:sldId id="329" r:id="rId30"/>
    <p:sldId id="328" r:id="rId31"/>
    <p:sldId id="286" r:id="rId32"/>
    <p:sldId id="325" r:id="rId33"/>
    <p:sldId id="326" r:id="rId34"/>
    <p:sldId id="358" r:id="rId35"/>
    <p:sldId id="308" r:id="rId36"/>
    <p:sldId id="280" r:id="rId37"/>
    <p:sldId id="282" r:id="rId38"/>
    <p:sldId id="305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C3D69B"/>
    <a:srgbClr val="D10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9" autoAdjust="0"/>
    <p:restoredTop sz="86324" autoAdjust="0"/>
  </p:normalViewPr>
  <p:slideViewPr>
    <p:cSldViewPr>
      <p:cViewPr varScale="1">
        <p:scale>
          <a:sx n="78" d="100"/>
          <a:sy n="78" d="100"/>
        </p:scale>
        <p:origin x="10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Volunteer Hours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661</c:v>
                </c:pt>
                <c:pt idx="1">
                  <c:v>683</c:v>
                </c:pt>
                <c:pt idx="2">
                  <c:v>865</c:v>
                </c:pt>
                <c:pt idx="3">
                  <c:v>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AC-4B9F-B505-FD64486EC6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Bags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Sheet1!$C$2:$C$6</c:f>
              <c:numCache>
                <c:formatCode>#,##0</c:formatCode>
                <c:ptCount val="5"/>
                <c:pt idx="0">
                  <c:v>1183</c:v>
                </c:pt>
                <c:pt idx="1">
                  <c:v>1301</c:v>
                </c:pt>
                <c:pt idx="2">
                  <c:v>1566</c:v>
                </c:pt>
                <c:pt idx="3">
                  <c:v>1411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AC-4B9F-B505-FD64486EC6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586836864"/>
        <c:axId val="586835224"/>
        <c:axId val="0"/>
      </c:bar3DChart>
      <c:catAx>
        <c:axId val="58683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6835224"/>
        <c:crosses val="autoZero"/>
        <c:auto val="1"/>
        <c:lblAlgn val="ctr"/>
        <c:lblOffset val="100"/>
        <c:noMultiLvlLbl val="0"/>
      </c:catAx>
      <c:valAx>
        <c:axId val="58683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683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7F51343-F47A-48AD-9D00-71B57D62C933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548CA3-0D22-415E-B8A2-B0A3B4E99B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BF8E84D-7C72-4267-82DE-3504B8328F0B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FB9CFA-395A-40BE-9CB8-5F325ADF8F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85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9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4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57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67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33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71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81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59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72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74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56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88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68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255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99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54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07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99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54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66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85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88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88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06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171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0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79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654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774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633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41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85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3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15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9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08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B9CFA-395A-40BE-9CB8-5F325ADF8FF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2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5EC5-1710-41E0-A384-AFDDCC75CA88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C2471-E472-4F12-9B66-49A11F8CD76B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7DDF8-56E8-4339-99C1-633CD385CFA7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082A-8180-45D2-9A9C-C27B70A2E2BC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4270-3FB5-4BF6-B3F0-4F1065A73108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D36B-21EC-447B-AD3D-77AF38A05B3A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55C5-6B86-4161-B776-F07AEAA00839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283F0-083C-413F-B91A-D5F181256E46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C72A-E5A0-4610-8522-5D7989B146C4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35D4-FD20-4A2F-A54D-E35F207DD117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C8F8-CD23-4FFB-90A5-A42DD03E2B32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4A1F7-4B8D-4343-B45A-A0C5898058C7}" type="datetime1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4D717-5F52-49AC-A2C8-94EF010F31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186" y="5275613"/>
            <a:ext cx="2209800" cy="10807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1509" y="3465678"/>
            <a:ext cx="502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2022</a:t>
            </a:r>
            <a:r>
              <a:rPr lang="en-US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ANNUAL REPORT</a:t>
            </a:r>
            <a:endParaRPr lang="en-US" sz="3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1286" y="4197823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PRESENTED BY:</a:t>
            </a:r>
          </a:p>
          <a:p>
            <a:pPr algn="ctr"/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JENNA HARMON</a:t>
            </a:r>
          </a:p>
          <a:p>
            <a:pPr algn="ctr"/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KLCB EXECUTIVE DIRECTOR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09" y="228601"/>
            <a:ext cx="4880982" cy="32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7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150" y="-76200"/>
            <a:ext cx="52197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LITTER INDEX</a:t>
            </a:r>
            <a:endParaRPr lang="en-US" sz="4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15384" y="4800600"/>
            <a:ext cx="2913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Current Score is 2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733800" y="5476220"/>
            <a:ext cx="15705" cy="504856"/>
          </a:xfrm>
          <a:prstGeom prst="straightConnector1">
            <a:avLst/>
          </a:prstGeom>
          <a:ln w="76200">
            <a:tailEnd type="triangle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54933" y="5580966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(2021/2022)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7847" y="1611312"/>
            <a:ext cx="3136900" cy="23526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885" y="1609725"/>
            <a:ext cx="3124200" cy="23431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9274" y="1594021"/>
            <a:ext cx="3166076" cy="23745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351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KLCB’S ADOPT-A-HIGHWAY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Jack Dellinger </a:t>
            </a:r>
            <a:r>
              <a:rPr 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Road /Airport Road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245071" y="2208803"/>
            <a:ext cx="4094166" cy="3070625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309216" y="2208803"/>
            <a:ext cx="4094166" cy="30706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66698" y="5772090"/>
            <a:ext cx="3070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March 2022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20985" y="5772090"/>
            <a:ext cx="3070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November 2022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7323" y="2012990"/>
            <a:ext cx="248366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2022 TOTALS</a:t>
            </a:r>
            <a:r>
              <a:rPr lang="en-US" sz="3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</a:t>
            </a:r>
            <a:endParaRPr lang="en-US" sz="3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en-US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 CLEANUPS</a:t>
            </a:r>
          </a:p>
          <a:p>
            <a:pPr algn="ctr"/>
            <a:r>
              <a:rPr lang="en-US" sz="20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12 VOLUNTEER HOURS</a:t>
            </a:r>
          </a:p>
          <a:p>
            <a:pPr algn="ctr"/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BAGS</a:t>
            </a:r>
          </a:p>
          <a:p>
            <a:pPr algn="ctr"/>
            <a:endParaRPr lang="en-US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MOST LITTER WAS COLLECTED NEAR THE CONVENIENCE SITE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8574" y="247471"/>
            <a:ext cx="762685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SOUTH </a:t>
            </a:r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FORK RIVER </a:t>
            </a:r>
            <a:r>
              <a:rPr lang="en-US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CLEANUP</a:t>
            </a:r>
          </a:p>
          <a:p>
            <a:pPr algn="ctr"/>
            <a:r>
              <a:rPr lang="en-US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At Betty G. Ross Park</a:t>
            </a:r>
            <a:endParaRPr 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8574" y="1905000"/>
            <a:ext cx="7626853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Partnered with </a:t>
            </a:r>
            <a:r>
              <a:rPr lang="en-U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John Davis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Lincoln County Parks &amp; Recreation Department Director, to lead kayakers down the river and transport back to park.</a:t>
            </a:r>
          </a:p>
          <a:p>
            <a:endParaRPr lang="en-US" sz="1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Partnered with </a:t>
            </a:r>
            <a:r>
              <a:rPr lang="en-U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Heather &amp; Gary Jordan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Carolina Kayaking, to provide kayaks for volunteers during event.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Partnered with </a:t>
            </a:r>
            <a:r>
              <a:rPr lang="en-U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Elisha Jones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from Stitch Chick Embroidery to provide shirts for event attendees.</a:t>
            </a:r>
          </a:p>
          <a:p>
            <a:endParaRPr lang="en-US" sz="1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5 kayakers cleaned 4 miles of South Fork River</a:t>
            </a:r>
            <a:b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Removed 500 pounds of litter from the South Fork River and Betty G. Ross Park which included tires, large pieces of lumber, and bikes.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2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54" y="-152400"/>
            <a:ext cx="8705508" cy="1688119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SOUTH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FORK RIVER CLEANUP</a:t>
            </a:r>
            <a:r>
              <a:rPr lang="en-US" spc="-150" dirty="0">
                <a:latin typeface="Bodoni MT" panose="02070603080606020203" pitchFamily="18" charset="0"/>
              </a:rPr>
              <a:t/>
            </a:r>
            <a:br>
              <a:rPr lang="en-US" spc="-150" dirty="0">
                <a:latin typeface="Bodoni MT" panose="02070603080606020203" pitchFamily="18" charset="0"/>
              </a:rPr>
            </a:br>
            <a:r>
              <a:rPr lang="en-US" sz="2800" spc="-150" dirty="0">
                <a:latin typeface="Cambria Math" panose="02040503050406030204" pitchFamily="18" charset="0"/>
                <a:ea typeface="Cambria Math" panose="02040503050406030204" pitchFamily="18" charset="0"/>
              </a:rPr>
              <a:t>Betty G. Ross </a:t>
            </a:r>
            <a:r>
              <a:rPr lang="en-US" sz="2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Park</a:t>
            </a:r>
            <a:endParaRPr lang="en-US" sz="2800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9062" y="1600200"/>
            <a:ext cx="2743200" cy="25349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755" y="1600200"/>
            <a:ext cx="2743200" cy="2057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7908" y="3276600"/>
            <a:ext cx="2743200" cy="20592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6754" y="378122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Volunteers preparing to enter the river.</a:t>
            </a:r>
            <a:endParaRPr lang="en-US" sz="2000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59061" y="4270962"/>
            <a:ext cx="274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Our fearless leader, John, at the end of the trip.</a:t>
            </a:r>
            <a:endParaRPr lang="en-US" sz="2000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1045" y="5523249"/>
            <a:ext cx="2730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Volunteers on the river.</a:t>
            </a:r>
            <a:endParaRPr lang="en-US" sz="2000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152" y="76200"/>
            <a:ext cx="7057697" cy="8382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CURB AND MEDIAN CLEANUPS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102" y="5129048"/>
            <a:ext cx="8048297" cy="1500352"/>
          </a:xfrm>
        </p:spPr>
        <p:txBody>
          <a:bodyPr>
            <a:noAutofit/>
          </a:bodyPr>
          <a:lstStyle/>
          <a:p>
            <a:pPr marL="274320" indent="0" algn="ctr">
              <a:lnSpc>
                <a:spcPct val="150000"/>
              </a:lnSpc>
              <a:buNone/>
            </a:pPr>
            <a:r>
              <a:rPr lang="en-US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Volunteers spent </a:t>
            </a:r>
            <a:r>
              <a:rPr lang="en-US" sz="1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84</a:t>
            </a:r>
            <a:r>
              <a:rPr lang="en-US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hours collecting </a:t>
            </a:r>
            <a:r>
              <a:rPr lang="en-US" sz="1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238</a:t>
            </a:r>
            <a:r>
              <a:rPr lang="en-US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bags of debris, which included cigarette butts, nails, and gravel. Weeds were also removed from around the medians and curbs during these cleanups.</a:t>
            </a:r>
            <a:endParaRPr lang="en-US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066800"/>
            <a:ext cx="2876834" cy="38357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66800"/>
            <a:ext cx="2857500" cy="381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8991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PARTNERSHIPS WITH ORGANIZATIONS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876800"/>
          </a:xfrm>
        </p:spPr>
        <p:txBody>
          <a:bodyPr>
            <a:noAutofit/>
          </a:bodyPr>
          <a:lstStyle/>
          <a:p>
            <a:r>
              <a:rPr lang="en-US" sz="1800" u="sng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NCDOT</a:t>
            </a:r>
            <a:r>
              <a:rPr lang="en-US" sz="1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lvl="1"/>
            <a:r>
              <a:rPr lang="en-US" sz="1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Reported bulk items for removal from roadside</a:t>
            </a:r>
          </a:p>
          <a:p>
            <a:pPr lvl="1"/>
            <a:r>
              <a:rPr lang="en-US" sz="1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Reported traffic signs for repair </a:t>
            </a:r>
            <a:endParaRPr lang="en-US" sz="1800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sz="1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Reported road maintenance needs</a:t>
            </a:r>
          </a:p>
          <a:p>
            <a:endParaRPr lang="en-US" sz="800" u="sng" spc="-15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u="sng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Lincoln County Public Works</a:t>
            </a:r>
          </a:p>
          <a:p>
            <a:pPr lvl="1"/>
            <a:r>
              <a:rPr lang="en-US" sz="1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Reported street signs for repair, open sewer covers</a:t>
            </a:r>
          </a:p>
          <a:p>
            <a:pPr lvl="1"/>
            <a:r>
              <a:rPr lang="en-US" sz="1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Reported broken manhole covers and vent pipe</a:t>
            </a:r>
          </a:p>
          <a:p>
            <a:pPr marL="457200" lvl="1" indent="0">
              <a:buNone/>
            </a:pPr>
            <a:endParaRPr lang="en-US" sz="800" spc="-15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u="sng" spc="-150" dirty="0">
                <a:latin typeface="Cambria Math" panose="02040503050406030204" pitchFamily="18" charset="0"/>
                <a:ea typeface="Cambria Math" panose="02040503050406030204" pitchFamily="18" charset="0"/>
              </a:rPr>
              <a:t>Lincoln County Sheriff’s Office, Grounds, Solid Waste</a:t>
            </a:r>
          </a:p>
          <a:p>
            <a:pPr lvl="1"/>
            <a:r>
              <a:rPr lang="en-US" sz="1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Assisted with homeless </a:t>
            </a:r>
            <a:r>
              <a:rPr lang="en-US" sz="1800" spc="-150" dirty="0">
                <a:latin typeface="Cambria Math" panose="02040503050406030204" pitchFamily="18" charset="0"/>
                <a:ea typeface="Cambria Math" panose="02040503050406030204" pitchFamily="18" charset="0"/>
              </a:rPr>
              <a:t>camp cleanup along South Fork </a:t>
            </a:r>
            <a:r>
              <a:rPr lang="en-US" sz="1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River/NC-27</a:t>
            </a:r>
            <a:endParaRPr lang="en-US" sz="1800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800" u="sng" spc="-15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u="sng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City of Lincolnton Police Department</a:t>
            </a:r>
          </a:p>
          <a:p>
            <a:pPr lvl="1"/>
            <a:r>
              <a:rPr lang="en-US" sz="1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Assisted with homeless camp cleanup near Food Lion/NC-27</a:t>
            </a:r>
          </a:p>
          <a:p>
            <a:r>
              <a:rPr lang="en-US" sz="1800" u="sng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Hesed House of Hope</a:t>
            </a:r>
          </a:p>
          <a:p>
            <a:pPr lvl="1"/>
            <a:r>
              <a:rPr lang="en-US" sz="1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Volunteers assisted with cleanup of homeless camp cleanup near Food Lion</a:t>
            </a:r>
          </a:p>
          <a:p>
            <a:pPr marL="457200" lvl="1" indent="0">
              <a:buNone/>
            </a:pPr>
            <a:endParaRPr lang="en-US" sz="800" u="sng" spc="-15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sz="1800" u="sng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Lincoln County Code Enforcement</a:t>
            </a:r>
            <a:endParaRPr lang="en-US" sz="1800" u="sng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/>
            <a:r>
              <a:rPr lang="en-US" sz="18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Reported illegal signs on utility poles and in right-of-way</a:t>
            </a:r>
          </a:p>
          <a:p>
            <a:pPr marL="457200" lvl="1" indent="0">
              <a:buNone/>
            </a:pPr>
            <a:endParaRPr lang="en-US" sz="1800" u="sng" spc="-15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927"/>
            <a:ext cx="7696200" cy="903873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NCDOT BULK ITEMS REMOVED</a:t>
            </a:r>
            <a:endParaRPr 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381500" y="1866900"/>
            <a:ext cx="4572000" cy="3429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14300" y="1866900"/>
            <a:ext cx="4572000" cy="3429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49" y="76200"/>
            <a:ext cx="8610068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NCDOT BULK ITEMS REMOVED</a:t>
            </a:r>
            <a:b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318397" y="1673446"/>
            <a:ext cx="3810005" cy="27491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677443" y="2188125"/>
            <a:ext cx="3802121" cy="26262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704" y="2133600"/>
            <a:ext cx="2626273" cy="38021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49" y="76200"/>
            <a:ext cx="8610068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NCDOT BULK ITEMS REMOVED</a:t>
            </a:r>
            <a:b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063" y="1195039"/>
            <a:ext cx="2691240" cy="38021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677442" y="2264325"/>
            <a:ext cx="3802122" cy="26262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741656" y="2799912"/>
            <a:ext cx="3501697" cy="262627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55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49" y="76200"/>
            <a:ext cx="8610068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NCDOT BULK ITEMS REMOVED</a:t>
            </a:r>
            <a:b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2" descr="C:\Users\Patricia\Documents\Patty's Documents\Unsecured Load - NC-73 past Ingleside Farm Road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90600"/>
            <a:ext cx="3352800" cy="4470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3" descr="C:\Users\Patricia\Documents\Patty's Documents\Unsecured Load - NC-73 past Ingleside Farm Road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51000"/>
            <a:ext cx="3581400" cy="4775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4859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699" y="533400"/>
            <a:ext cx="861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Our </a:t>
            </a:r>
            <a:r>
              <a:rPr lang="en-US" sz="3600" b="1" spc="300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mission</a:t>
            </a:r>
            <a:r>
              <a:rPr lang="en-US" sz="3600" spc="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at </a:t>
            </a:r>
          </a:p>
          <a:p>
            <a:pPr algn="ctr"/>
            <a:r>
              <a:rPr lang="en-US" sz="3600" spc="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Keep Lincoln County Beautiful is to </a:t>
            </a:r>
          </a:p>
          <a:p>
            <a:pPr algn="ctr"/>
            <a:r>
              <a:rPr lang="en-US" sz="3600" spc="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educate, inspire, and empower our community to improve the environment through </a:t>
            </a:r>
            <a:r>
              <a:rPr lang="en-US" sz="3600" b="1" spc="300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beautification, litter prevention, and recycling</a:t>
            </a:r>
            <a:r>
              <a:rPr lang="en-US" sz="3600" spc="3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3600" spc="3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3" y="4800600"/>
            <a:ext cx="1279173" cy="117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3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49" y="76200"/>
            <a:ext cx="8610068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NCDOT REPAIRED TRAFFIC SIGNS</a:t>
            </a:r>
            <a:b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2" descr="C:\Users\Patricia\Documents\Patty's Documents\Sign - Side Road Ahead - Little Egypt Road - Oct 2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049" y="990600"/>
            <a:ext cx="2531151" cy="33748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" name="Picture 2" descr="C:\Users\Patricia\Documents\Patty's Documents\50 MPH Sig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2566" y="1752600"/>
            <a:ext cx="2563475" cy="34179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1" name="Picture 2" descr="C:\Users\Patricia\Documents\Patty's Documents\Sign - No Left Tu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9651" y="2684492"/>
            <a:ext cx="2582466" cy="34432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6391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NCDOT ROAD MAINTENANCE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066800"/>
            <a:ext cx="3505200" cy="4673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445000" y="2108200"/>
            <a:ext cx="4673600" cy="3505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LINCOLN COUNTY PUBLIC WORKS DEPT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15900" y="1460500"/>
            <a:ext cx="3149600" cy="2362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964249" y="2154538"/>
            <a:ext cx="3215503" cy="24116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2197" y="3051603"/>
            <a:ext cx="3280032" cy="24600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8100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HOMELESS CAMP CLEANUP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447800"/>
            <a:ext cx="4148667" cy="3111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95600"/>
            <a:ext cx="4114800" cy="3086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4487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HOMELESS CAMP CLEANUP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r="33334"/>
          <a:stretch/>
        </p:blipFill>
        <p:spPr>
          <a:xfrm rot="5400000">
            <a:off x="808444" y="486955"/>
            <a:ext cx="3141379" cy="41486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648200" y="2971800"/>
            <a:ext cx="4148666" cy="3111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74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HOMELESS CAMP CLEANUP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668" y="1686927"/>
            <a:ext cx="5038939" cy="37792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245575" y="1677427"/>
            <a:ext cx="5049798" cy="37873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07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HOMELESS CAMP CLEANUP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1046202"/>
            <a:ext cx="3787349" cy="50497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174025" y="1677427"/>
            <a:ext cx="5049797" cy="37873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23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HOMELESS CAMP CLEANUP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5575" y="1677427"/>
            <a:ext cx="5049798" cy="37873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174025" y="1677427"/>
            <a:ext cx="5049797" cy="37873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20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11" y="0"/>
            <a:ext cx="8831179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UNSECURED LOADS - A BIG CONTRIBUTOR TO LINCOLN COUNTY’S LITTER PROBLEM</a:t>
            </a:r>
            <a:endParaRPr lang="en-US" sz="3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254000" y="1968500"/>
            <a:ext cx="3556000" cy="2667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794000" y="3427412"/>
            <a:ext cx="3556000" cy="2667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842000" y="1968500"/>
            <a:ext cx="3556000" cy="2667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76" y="0"/>
            <a:ext cx="8701249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UNSECURED LOADS </a:t>
            </a:r>
            <a:r>
              <a:rPr lang="en-US" sz="4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 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BIG CONTRIBUTOR TO LINCOLN COUNTY’S LITTER PROBLEM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783928" y="2504419"/>
            <a:ext cx="3576145" cy="26821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-222359" y="1743076"/>
            <a:ext cx="3581400" cy="26860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792842" y="3038476"/>
            <a:ext cx="3581398" cy="26860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0550" y="76200"/>
            <a:ext cx="796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2022 BEAUTIFICATION PROJECT</a:t>
            </a:r>
            <a:endParaRPr lang="en-US" sz="4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100078"/>
            <a:ext cx="838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West Lincoln Sidewalk Project: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Planted 21 trees, 22 shrubs, and spread 10 yards of mulch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Created 3 landscape focal areas along the newly installed sidewalk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Reduced carbon dioxide levels and potentially harmful gasses from air; released oxygen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Educated students/residents of importance of trees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Teamed with </a:t>
            </a:r>
            <a:r>
              <a:rPr lang="en-US" sz="2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Heafner’s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Nursery, Lincoln Landscape, Lincoln County Schools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KLCB led the project and funded the project cost ($3,790)</a:t>
            </a:r>
          </a:p>
          <a:p>
            <a:pPr marL="742950" lvl="1" indent="-285750">
              <a:lnSpc>
                <a:spcPct val="150000"/>
              </a:lnSpc>
              <a:buFont typeface="Symbol" panose="05050102010706020507" pitchFamily="18" charset="2"/>
              <a:buChar char="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Volunteers worked with West Lincoln High School’s Mr. Bridges and his students from the Agriculture and Horticulture classes.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9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0"/>
            <a:ext cx="6324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2022 TOP ACCOMPLISHMENTS:</a:t>
            </a:r>
            <a:b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RECYCLING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0"/>
            <a:ext cx="9144000" cy="104029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KLCB was awarded a grant in partnership with City of Lincolnton for recycling</a:t>
            </a:r>
          </a:p>
          <a:p>
            <a:pPr algn="ctr">
              <a:buNone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receptacles in Downtown Lincolnton. </a:t>
            </a:r>
          </a:p>
          <a:p>
            <a:pPr algn="ctr">
              <a:buNone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receptacles were furnished by Keurig Dr. Pepper through Keep America </a:t>
            </a:r>
            <a:r>
              <a:rPr lang="en-US" sz="2000" dirty="0" smtClean="0"/>
              <a:t>Beautiful.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9994" r="14166" b="21847"/>
          <a:stretch/>
        </p:blipFill>
        <p:spPr>
          <a:xfrm>
            <a:off x="3536363" y="1087879"/>
            <a:ext cx="2068711" cy="10457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6" name="Picture 2" descr="recycled steel litter recepta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89" y="3855312"/>
            <a:ext cx="1981200" cy="283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abaffiliates.org/sites/default/files/KAB_Stacked_Green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5312"/>
            <a:ext cx="2110060" cy="113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s | Keurig Dr Pepp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088" y="5350281"/>
            <a:ext cx="2153972" cy="59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FUNDRAISING ACCOMPLISHMENTS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39624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Received </a:t>
            </a:r>
            <a:r>
              <a:rPr lang="en-U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$10,565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 </a:t>
            </a:r>
            <a:r>
              <a:rPr lang="en-U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Donations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$7,500 from Lincoln County for general funding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$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2,000 from City of 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Lincolnton for general funding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$700 </a:t>
            </a:r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from Girl Scout troop for Lincolnton Middle Tree Planting Project</a:t>
            </a:r>
            <a:endParaRPr lang="en-US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$250 from private donors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$100 from donor for Lincolnton Middle Tree Planting Project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$15 from donations through AmazonSmile.com purchases</a:t>
            </a:r>
          </a:p>
          <a:p>
            <a:pPr marL="347472" lvl="2" indent="-347472"/>
            <a:endParaRPr lang="en-US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7472" lvl="2" indent="-347472"/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Received </a:t>
            </a:r>
            <a:r>
              <a:rPr lang="en-US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$260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in In-Kind Donations</a:t>
            </a:r>
          </a:p>
          <a:p>
            <a:pPr marL="749808" lvl="3" indent="-347472">
              <a:buFont typeface="Wingdings" panose="05000000000000000000" pitchFamily="2" charset="2"/>
              <a:buChar char="Ø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litter pickup tools from Saine’s Hardware &amp; Garden Center ($100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value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749808" lvl="3" indent="-347472">
              <a:buFont typeface="Wingdings" panose="05000000000000000000" pitchFamily="2" charset="2"/>
              <a:buChar char="Ø"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kayak rentals from Carolina Kayaking for S. F. River Cleanup ($160 value)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2022 EVENT PARTICIPATION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175" y="1295400"/>
            <a:ext cx="5581650" cy="33528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NCDOT Spring and Fall Litter Sweeps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Chamber of Commerce Non Profit Day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National Night Out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South Fork River Cleanup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Lincoln County Apple Festival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Denver Christmas Parade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2022 EVENT PARTICIPATION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59" y="927293"/>
            <a:ext cx="2003418" cy="26712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1936" y="4292366"/>
            <a:ext cx="2175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KLCB Tent at </a:t>
            </a:r>
          </a:p>
          <a:p>
            <a:pPr algn="ctr"/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National Night Out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23172" y="345007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KLCB Tent at</a:t>
            </a:r>
          </a:p>
          <a:p>
            <a:pPr algn="ctr"/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Lincoln County Apple Festival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90" y="996176"/>
            <a:ext cx="2861765" cy="21463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2365" y="3798490"/>
            <a:ext cx="2671224" cy="20034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2022 EVENT PARTICIPATION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" y="4205064"/>
            <a:ext cx="2868382" cy="21512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133600"/>
            <a:ext cx="3596393" cy="26972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61" y="1222401"/>
            <a:ext cx="2836266" cy="21271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16436" y="3454166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KLCB volunteers at 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Denver Christmas Parade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9995" y="5113608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KLCB Litter Cleanup Team at Denver Christmas Parade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4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7536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OTHER 2022 TOP ACCOMPLISHMENTS</a:t>
            </a:r>
            <a:endParaRPr lang="en-US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9718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Completed requirements for KAB President’s Circle to remain an affiliate in good standing and be eligible for grants and other opportunities through KAB</a:t>
            </a:r>
          </a:p>
          <a:p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Maintained website and social media pages (Facebook/Instagram)</a:t>
            </a:r>
          </a:p>
          <a:p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Active in other affiliate discussions to build relationships</a:t>
            </a:r>
          </a:p>
          <a:p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Completed Litter Index of Lincoln County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140" y="5029201"/>
            <a:ext cx="3093721" cy="1066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28600"/>
            <a:ext cx="9143999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2022 KLCB BOARD OF DIRECTORS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3340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8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Community Board Members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Michael Stokes (Until May) - East Lincoln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Debe Howe (Effective September) – East Lincoln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Shelby Barkley - Treasurer - Central Lincoln (Until March)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Laura Gregory – Central Lincoln (Effective April)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Kyle Land - West Lincoln</a:t>
            </a:r>
          </a:p>
          <a:p>
            <a:pPr>
              <a:buNone/>
            </a:pPr>
            <a:endParaRPr lang="en-US" sz="40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None/>
            </a:pPr>
            <a:r>
              <a:rPr lang="en-US" sz="8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Government Board Members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Josh Grant - Vice President - Lincoln County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Ritchie Haynes - City of Lincolnton (Until March)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Shelby Barkley – Treasurer – City of Lincolnton (Effective April)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Eric Eaker - Lincoln County Schools</a:t>
            </a:r>
          </a:p>
          <a:p>
            <a:pPr>
              <a:buNone/>
            </a:pPr>
            <a:endParaRPr lang="en-US" sz="40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None/>
            </a:pPr>
            <a:r>
              <a:rPr lang="en-US" sz="8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Business/Industry Board Members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Jennifer Levin - Blum - East Lincoln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Dr. Karen Miller - Lincolnton Animal Hospital - Central Lincoln </a:t>
            </a:r>
          </a:p>
          <a:p>
            <a:pPr marL="274320" indent="-182880"/>
            <a:r>
              <a:rPr lang="en-US" sz="8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Vacant - West Lincoln</a:t>
            </a:r>
            <a:endParaRPr lang="en-US" sz="8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762000"/>
            <a:ext cx="8839200" cy="533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6307"/>
            <a:ext cx="8839200" cy="671679"/>
          </a:xfrm>
        </p:spPr>
        <p:txBody>
          <a:bodyPr>
            <a:noAutofit/>
          </a:bodyPr>
          <a:lstStyle/>
          <a:p>
            <a:r>
              <a:rPr lang="en-US" sz="4000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OTHER ORGANIZATION INFORMATION</a:t>
            </a:r>
            <a:endParaRPr lang="en-US" sz="4000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18336"/>
            <a:ext cx="7086600" cy="51586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Executive Director</a:t>
            </a:r>
          </a:p>
          <a:p>
            <a:pPr algn="ctr">
              <a:buNone/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Jenna Harmon</a:t>
            </a:r>
          </a:p>
          <a:p>
            <a:pPr algn="ctr">
              <a:buNone/>
            </a:pPr>
            <a:endParaRPr lang="en-US" sz="1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Beautification Committee Chairperson</a:t>
            </a:r>
          </a:p>
          <a:p>
            <a:pPr algn="ctr">
              <a:buNone/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Josh Grant</a:t>
            </a:r>
          </a:p>
          <a:p>
            <a:pPr algn="ctr">
              <a:buNone/>
            </a:pPr>
            <a:endParaRPr lang="en-US" sz="1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Litter Prevention Committee Chairperson</a:t>
            </a:r>
          </a:p>
          <a:p>
            <a:pPr algn="ctr">
              <a:buNone/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Stefan </a:t>
            </a:r>
            <a:r>
              <a:rPr lang="en-US" sz="24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Nicklich</a:t>
            </a:r>
            <a:endParaRPr lang="en-US" sz="2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buNone/>
            </a:pPr>
            <a:endParaRPr lang="en-US" sz="1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Recycling Committee Co-Chairs</a:t>
            </a:r>
          </a:p>
          <a:p>
            <a:pPr algn="ctr">
              <a:buNone/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Jenna Harmon, Ritchie Haynes</a:t>
            </a:r>
          </a:p>
          <a:p>
            <a:pPr algn="ctr">
              <a:buNone/>
            </a:pPr>
            <a:endParaRPr lang="en-US" sz="1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Most Active Volunteers</a:t>
            </a:r>
          </a:p>
          <a:p>
            <a:pPr algn="ctr">
              <a:buNone/>
            </a:pP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Patty Korn, George Fischer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THANK YOU LINCOLN COUNTY FOR SUPPORTING </a:t>
            </a:r>
            <a:br>
              <a:rPr lang="en-US" sz="3200" b="1" dirty="0" smtClean="0"/>
            </a:br>
            <a:r>
              <a:rPr lang="en-US" sz="3200" b="1" dirty="0" smtClean="0"/>
              <a:t>KEEP LINCOLN COUNTY BEAUTIFUL</a:t>
            </a:r>
            <a:endParaRPr lang="en-US" sz="3200" b="1" dirty="0"/>
          </a:p>
        </p:txBody>
      </p:sp>
      <p:pic>
        <p:nvPicPr>
          <p:cNvPr id="36867" name="Picture 3" descr="C:\Users\Patricia\Documents\Patty's Documents\KLCB Banne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8750"/>
          <a:stretch>
            <a:fillRect/>
          </a:stretch>
        </p:blipFill>
        <p:spPr bwMode="auto">
          <a:xfrm>
            <a:off x="1554691" y="1752600"/>
            <a:ext cx="6034617" cy="367735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962274" y="5638800"/>
            <a:ext cx="321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WWW.KLCBNC.ORG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638"/>
            <a:ext cx="4137857" cy="310339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92" y="3378031"/>
            <a:ext cx="3971092" cy="297831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9" name="Picture 2" descr="No photo description available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1" r="21240"/>
          <a:stretch/>
        </p:blipFill>
        <p:spPr bwMode="auto">
          <a:xfrm>
            <a:off x="4889004" y="854076"/>
            <a:ext cx="3992980" cy="129610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4800" y="4191000"/>
            <a:ext cx="4137857" cy="1631216"/>
          </a:xfrm>
          <a:prstGeom prst="rect">
            <a:avLst/>
          </a:prstGeom>
          <a:solidFill>
            <a:srgbClr val="D10104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 w="3175">
                  <a:solidFill>
                    <a:schemeClr val="tx1"/>
                  </a:solidFill>
                </a:ln>
                <a:latin typeface="Cambria Math" panose="02040503050406030204" pitchFamily="18" charset="0"/>
                <a:ea typeface="Cambria Math" panose="02040503050406030204" pitchFamily="18" charset="0"/>
              </a:rPr>
              <a:t>Students helped with tilling, planting, and spreading mulch. They also learned about the process to select native species and the design process for this project.</a:t>
            </a:r>
            <a:endParaRPr lang="en-US" sz="2000" dirty="0">
              <a:ln w="3175">
                <a:solidFill>
                  <a:schemeClr val="tx1"/>
                </a:solidFill>
              </a:ln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" y="-83641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West Lincoln Sidewalk Project</a:t>
            </a:r>
            <a:endParaRPr lang="en-US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6" y="770930"/>
            <a:ext cx="2946176" cy="22096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770930"/>
            <a:ext cx="3723485" cy="27926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85" y="4146550"/>
            <a:ext cx="2946400" cy="2209800"/>
          </a:xfrm>
          <a:prstGeom prst="rect">
            <a:avLst/>
          </a:prstGeom>
          <a:solidFill>
            <a:srgbClr val="D10104"/>
          </a:solidFill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26" y="3572638"/>
            <a:ext cx="3723485" cy="27926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1602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5801" y="2133600"/>
            <a:ext cx="875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2022 LITTER ACCOMPLISHMENTS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2743200"/>
            <a:ext cx="5638800" cy="326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 Roadside Litter Cleanups</a:t>
            </a:r>
          </a:p>
          <a:p>
            <a:pPr marL="285750" indent="-285750">
              <a:lnSpc>
                <a:spcPct val="150000"/>
              </a:lnSpc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 Jack Dellinger Road/Airport Road Cleanups</a:t>
            </a:r>
          </a:p>
          <a:p>
            <a:pPr marL="285750" indent="-285750">
              <a:lnSpc>
                <a:spcPct val="150000"/>
              </a:lnSpc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 South Fork River Cleanup</a:t>
            </a:r>
          </a:p>
          <a:p>
            <a:pPr marL="285750" indent="-285750">
              <a:lnSpc>
                <a:spcPct val="150000"/>
              </a:lnSpc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 Curb and Median Cleanups</a:t>
            </a:r>
          </a:p>
          <a:p>
            <a:pPr marL="285750" indent="-285750">
              <a:lnSpc>
                <a:spcPct val="150000"/>
              </a:lnSpc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 Partnerships with Other Organizations</a:t>
            </a:r>
          </a:p>
          <a:p>
            <a:pPr marL="285750" indent="-285750">
              <a:lnSpc>
                <a:spcPct val="150000"/>
              </a:lnSpc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 Rent-A-Litter Kit Program</a:t>
            </a:r>
          </a:p>
          <a:p>
            <a:pPr marL="285750" indent="-285750">
              <a:lnSpc>
                <a:spcPct val="150000"/>
              </a:lnSpc>
            </a:pP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•  Free Pocket Ashtray Program</a:t>
            </a:r>
            <a:endParaRPr lang="en-US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2" name="Picture 4" descr="Littering Facts - 15 Littering Facts That Will Astonish You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8235"/>
            <a:ext cx="7620000" cy="197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68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2022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LITTER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CLEANUP TOTALS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272530"/>
              </p:ext>
            </p:extLst>
          </p:nvPr>
        </p:nvGraphicFramePr>
        <p:xfrm>
          <a:off x="533400" y="1310640"/>
          <a:ext cx="8077200" cy="207264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169320631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79292541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19755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spc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Roadside</a:t>
                      </a:r>
                      <a:endParaRPr lang="en-US" sz="2800" b="0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pc="-11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837 hours</a:t>
                      </a:r>
                      <a:endParaRPr lang="en-US" sz="2800" b="0" spc="-11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pc="-11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1,411 bags</a:t>
                      </a:r>
                      <a:endParaRPr lang="en-US" sz="2800" b="0" spc="-11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751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spc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South</a:t>
                      </a:r>
                      <a:r>
                        <a:rPr lang="en-US" sz="2800" b="0" spc="0" baseline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Fork River Cleanup</a:t>
                      </a:r>
                      <a:endParaRPr lang="en-US" sz="2800" b="0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pc="-11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39 hours</a:t>
                      </a:r>
                      <a:endParaRPr lang="en-US" sz="2800" b="0" spc="-11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pc="-11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15 bags</a:t>
                      </a:r>
                      <a:endParaRPr lang="en-US" sz="2800" b="0" spc="-11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38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spc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Curbs/Medians</a:t>
                      </a:r>
                      <a:endParaRPr lang="en-US" sz="2800" b="0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pc="-11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84 hours</a:t>
                      </a:r>
                      <a:endParaRPr lang="en-US" sz="2800" b="0" spc="-11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pc="-11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238 bags</a:t>
                      </a:r>
                      <a:endParaRPr lang="en-US" sz="2800" b="0" spc="-11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656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0" spc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Rail Trail</a:t>
                      </a:r>
                      <a:endParaRPr lang="en-US" sz="2800" b="0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pc="-11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153 hours</a:t>
                      </a:r>
                      <a:endParaRPr lang="en-US" sz="2800" b="0" spc="-11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pc="-11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29 bags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30128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3947192"/>
            <a:ext cx="807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Totals do not include bulk items like tires, large metal pieces, or buckets.</a:t>
            </a:r>
            <a:endParaRPr lang="en-US" sz="16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321483"/>
              </p:ext>
            </p:extLst>
          </p:nvPr>
        </p:nvGraphicFramePr>
        <p:xfrm>
          <a:off x="533400" y="3402744"/>
          <a:ext cx="8077200" cy="51816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i="0" spc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TOTAL ALL CLEANUPS</a:t>
                      </a:r>
                      <a:endParaRPr lang="en-US" sz="2800" b="1" i="0" spc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spc="-11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1,113 </a:t>
                      </a:r>
                      <a:r>
                        <a:rPr lang="en-US" sz="2800" b="1" i="0" spc="-11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hours</a:t>
                      </a:r>
                      <a:endParaRPr lang="en-US" sz="2800" b="1" i="0" spc="-11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spc="-11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1,693 bags</a:t>
                      </a:r>
                      <a:endParaRPr lang="en-US" sz="2800" b="1" i="0" spc="-11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3117179"/>
              </p:ext>
            </p:extLst>
          </p:nvPr>
        </p:nvGraphicFramePr>
        <p:xfrm>
          <a:off x="533400" y="4673172"/>
          <a:ext cx="8077200" cy="51816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169320631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79292541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19755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spc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Homeless Camp Cleanups</a:t>
                      </a:r>
                      <a:endParaRPr lang="en-US" sz="2800" b="0" spc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pc="-11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84 hours</a:t>
                      </a:r>
                      <a:endParaRPr lang="en-US" sz="2800" b="0" spc="-11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pc="-11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24.25</a:t>
                      </a:r>
                      <a:r>
                        <a:rPr lang="en-US" sz="2800" b="0" spc="-11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tons</a:t>
                      </a:r>
                      <a:endParaRPr lang="en-US" sz="2800" b="0" spc="-11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75183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" y="5296876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 different camps were cleaned with assistance from Lincoln County Sheriff’s Office, Lincoln County Grounds Department, and City of Lincolnton Police Department.</a:t>
            </a:r>
            <a:endParaRPr lang="en-US" sz="16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81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0957"/>
            <a:ext cx="8534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ROADSIDE</a:t>
            </a:r>
            <a:r>
              <a:rPr lang="en-US" sz="2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LITTER TOTALS SINCE INCEPTION OF KLCB</a:t>
            </a:r>
            <a:endParaRPr lang="en-US" sz="2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5537" y="762000"/>
            <a:ext cx="4114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2019</a:t>
            </a:r>
          </a:p>
          <a:p>
            <a:pPr algn="ctr"/>
            <a:r>
              <a:rPr lang="en-US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661 VOLUNTEER HOURS</a:t>
            </a:r>
          </a:p>
          <a:p>
            <a:pPr algn="ctr"/>
            <a:r>
              <a:rPr lang="en-US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1,183 BAGS COLLECTED</a:t>
            </a:r>
          </a:p>
          <a:p>
            <a:pPr algn="ctr"/>
            <a:endParaRPr lang="en-US" sz="1200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u="sng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2020</a:t>
            </a:r>
          </a:p>
          <a:p>
            <a:pPr algn="ctr"/>
            <a:r>
              <a:rPr lang="en-US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683 VOLUNTEER HOURS</a:t>
            </a:r>
          </a:p>
          <a:p>
            <a:pPr algn="ctr"/>
            <a:r>
              <a:rPr lang="en-US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1,301 BAGS COLLECTED</a:t>
            </a:r>
          </a:p>
          <a:p>
            <a:pPr algn="ctr"/>
            <a:endParaRPr lang="en-US" sz="1200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u="sng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2021</a:t>
            </a:r>
          </a:p>
          <a:p>
            <a:pPr algn="ctr"/>
            <a:r>
              <a:rPr lang="en-US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865 VOLUNTEER HOURS</a:t>
            </a:r>
          </a:p>
          <a:p>
            <a:pPr algn="ctr"/>
            <a:r>
              <a:rPr lang="en-US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1,566 BAGS COLLECTED</a:t>
            </a:r>
          </a:p>
          <a:p>
            <a:pPr algn="ctr"/>
            <a:endParaRPr lang="en-US" sz="1200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u="sng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2022</a:t>
            </a:r>
          </a:p>
          <a:p>
            <a:pPr algn="ctr"/>
            <a:r>
              <a:rPr lang="en-US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837 VOLUNTEER HOURS</a:t>
            </a:r>
          </a:p>
          <a:p>
            <a:pPr algn="ctr"/>
            <a:r>
              <a:rPr lang="en-US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1,411 BAGS COLLECTED</a:t>
            </a:r>
            <a:endParaRPr lang="en-US" spc="-15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6037" y="4899286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spc="-15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TOTAL</a:t>
            </a:r>
          </a:p>
          <a:p>
            <a:pPr algn="ctr"/>
            <a:r>
              <a:rPr lang="en-US" spc="-15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3,046</a:t>
            </a:r>
            <a:r>
              <a:rPr lang="en-US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VOLUNTEER HOURS</a:t>
            </a:r>
          </a:p>
          <a:p>
            <a:pPr algn="ctr"/>
            <a:r>
              <a:rPr lang="en-US" spc="-15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5,461</a:t>
            </a:r>
            <a:r>
              <a:rPr lang="en-US" spc="-15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BAGS COLLECTED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39" y="1424808"/>
            <a:ext cx="5302469" cy="3976851"/>
          </a:xfrm>
          <a:prstGeom prst="rect">
            <a:avLst/>
          </a:prstGeom>
          <a:blipFill>
            <a:blip r:embed="rId4" cstate="print">
              <a:alphaModFix amt="50000"/>
            </a:blip>
            <a:tile tx="0" ty="0" sx="100000" sy="100000" flip="none" algn="tl"/>
          </a:blipFill>
        </p:spPr>
      </p:pic>
      <p:sp>
        <p:nvSpPr>
          <p:cNvPr id="9" name="TextBox 8"/>
          <p:cNvSpPr txBox="1"/>
          <p:nvPr/>
        </p:nvSpPr>
        <p:spPr>
          <a:xfrm>
            <a:off x="4724399" y="6007536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Does not include bulk items such as tires, buckets, etc.</a:t>
            </a:r>
            <a:endParaRPr lang="en-US" sz="16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9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Roadside Litter Totals</a:t>
            </a:r>
            <a:endParaRPr lang="en-US" sz="5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210506"/>
              </p:ext>
            </p:extLst>
          </p:nvPr>
        </p:nvGraphicFramePr>
        <p:xfrm>
          <a:off x="457200" y="1600200"/>
          <a:ext cx="8229600" cy="475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4D717-5F52-49AC-A2C8-94EF010F31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65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39272</TotalTime>
  <Words>1213</Words>
  <Application>Microsoft Office PowerPoint</Application>
  <PresentationFormat>On-screen Show (4:3)</PresentationFormat>
  <Paragraphs>278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Bodoni MT</vt:lpstr>
      <vt:lpstr>Calibri</vt:lpstr>
      <vt:lpstr>Cambria Math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LITTER CLEANUP TOTALS</vt:lpstr>
      <vt:lpstr>PowerPoint Presentation</vt:lpstr>
      <vt:lpstr>Roadside Litter Totals</vt:lpstr>
      <vt:lpstr>LITTER INDEX</vt:lpstr>
      <vt:lpstr>KLCB’S ADOPT-A-HIGHWAY Jack Dellinger Road /Airport Road</vt:lpstr>
      <vt:lpstr>PowerPoint Presentation</vt:lpstr>
      <vt:lpstr>SOUTH FORK RIVER CLEANUP Betty G. Ross Park</vt:lpstr>
      <vt:lpstr>CURB AND MEDIAN CLEANUPS</vt:lpstr>
      <vt:lpstr>PARTNERSHIPS WITH ORGANIZATIONS</vt:lpstr>
      <vt:lpstr>NCDOT BULK ITEMS REMOVED</vt:lpstr>
      <vt:lpstr>NCDOT BULK ITEMS REMOVED </vt:lpstr>
      <vt:lpstr>NCDOT BULK ITEMS REMOVED </vt:lpstr>
      <vt:lpstr>NCDOT BULK ITEMS REMOVED </vt:lpstr>
      <vt:lpstr>NCDOT REPAIRED TRAFFIC SIGNS </vt:lpstr>
      <vt:lpstr>NCDOT ROAD MAINTENANCE</vt:lpstr>
      <vt:lpstr>LINCOLN COUNTY PUBLIC WORKS DEPT</vt:lpstr>
      <vt:lpstr>HOMELESS CAMP CLEANUP</vt:lpstr>
      <vt:lpstr>HOMELESS CAMP CLEANUP</vt:lpstr>
      <vt:lpstr>HOMELESS CAMP CLEANUP</vt:lpstr>
      <vt:lpstr>HOMELESS CAMP CLEANUP</vt:lpstr>
      <vt:lpstr>HOMELESS CAMP CLEANUP</vt:lpstr>
      <vt:lpstr>UNSECURED LOADS - A BIG CONTRIBUTOR TO LINCOLN COUNTY’S LITTER PROBLEM</vt:lpstr>
      <vt:lpstr>UNSECURED LOADS - A BIG CONTRIBUTOR TO LINCOLN COUNTY’S LITTER PROBLEM</vt:lpstr>
      <vt:lpstr>2022 TOP ACCOMPLISHMENTS: RECYCLING</vt:lpstr>
      <vt:lpstr>FUNDRAISING ACCOMPLISHMENTS</vt:lpstr>
      <vt:lpstr>2022 EVENT PARTICIPATION</vt:lpstr>
      <vt:lpstr>2022 EVENT PARTICIPATION</vt:lpstr>
      <vt:lpstr>2022 EVENT PARTICIPATION</vt:lpstr>
      <vt:lpstr>OTHER 2022 TOP ACCOMPLISHMENTS</vt:lpstr>
      <vt:lpstr>2022 KLCB BOARD OF DIRECTORS</vt:lpstr>
      <vt:lpstr>OTHER ORGANIZATION INFORMATION</vt:lpstr>
      <vt:lpstr>THANK YOU LINCOLN COUNTY FOR SUPPORTING  KEEP LINCOLN COUNTY BEAUTIFUL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 Lincoln County Beautiful 2020 Annual Report</dc:title>
  <dc:creator>Patricia</dc:creator>
  <cp:lastModifiedBy>Jenna Harmon</cp:lastModifiedBy>
  <cp:revision>399</cp:revision>
  <cp:lastPrinted>2023-01-09T20:31:10Z</cp:lastPrinted>
  <dcterms:created xsi:type="dcterms:W3CDTF">2020-12-23T01:04:20Z</dcterms:created>
  <dcterms:modified xsi:type="dcterms:W3CDTF">2023-01-23T17:17:11Z</dcterms:modified>
</cp:coreProperties>
</file>